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58"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B2481EB-5A05-4680-A963-D2F9A3D74C9D}" type="datetimeFigureOut">
              <a:rPr lang="en-US" smtClean="0"/>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31FC8D0-CBC0-4B13-819A-F33E1F293CEC}" type="slidenum">
              <a:rPr lang="en-US" smtClean="0"/>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2B2481EB-5A05-4680-A963-D2F9A3D74C9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B2481EB-5A05-4680-A963-D2F9A3D74C9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B2481EB-5A05-4680-A963-D2F9A3D74C9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1FC8D0-CBC0-4B13-819A-F33E1F293CEC}" type="slidenum">
              <a:rPr lang="en-US" smtClean="0"/>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2B2481EB-5A05-4680-A963-D2F9A3D74C9D}"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2481EB-5A05-4680-A963-D2F9A3D74C9D}"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481EB-5A05-4680-A963-D2F9A3D74C9D}"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B2481EB-5A05-4680-A963-D2F9A3D74C9D}" type="datetimeFigureOut">
              <a:rPr lang="en-US" smtClean="0"/>
            </a:fld>
            <a:endParaRPr lang="en-US"/>
          </a:p>
        </p:txBody>
      </p:sp>
      <p:sp>
        <p:nvSpPr>
          <p:cNvPr id="7" name="Slide Number Placeholder 6"/>
          <p:cNvSpPr>
            <a:spLocks noGrp="1"/>
          </p:cNvSpPr>
          <p:nvPr>
            <p:ph type="sldNum" sz="quarter" idx="12"/>
          </p:nvPr>
        </p:nvSpPr>
        <p:spPr/>
        <p:txBody>
          <a:bodyPr/>
          <a:lstStyle/>
          <a:p>
            <a:fld id="{431FC8D0-CBC0-4B13-819A-F33E1F293CEC}" type="slidenum">
              <a:rPr lang="en-US" smtClean="0"/>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B2481EB-5A05-4680-A963-D2F9A3D74C9D}" type="datetimeFigureOut">
              <a:rPr lang="en-US" smtClean="0"/>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B2481EB-5A05-4680-A963-D2F9A3D74C9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B2481EB-5A05-4680-A963-D2F9A3D74C9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1FC8D0-CBC0-4B13-819A-F33E1F293CE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B2481EB-5A05-4680-A963-D2F9A3D74C9D}" type="datetimeFigureOut">
              <a:rPr lang="en-US" smtClean="0"/>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31FC8D0-CBC0-4B13-819A-F33E1F293CE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anose="05020102010507070707"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anose="05020102010507070707"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anose="05020102010507070707" pitchFamily="18" charset="2"/>
        <a:buChar char=""/>
        <a:defRPr sz="2000" kern="1200">
          <a:solidFill>
            <a:schemeClr val="tx2"/>
          </a:solidFill>
          <a:latin typeface="+mn-lt"/>
          <a:ea typeface="+mn-ea"/>
          <a:cs typeface="+mn-cs"/>
        </a:defRPr>
      </a:lvl3pPr>
      <a:lvl4pPr marL="1124585" indent="-228600" algn="l" defTabSz="914400" rtl="0" eaLnBrk="1" latinLnBrk="0" hangingPunct="1">
        <a:spcBef>
          <a:spcPct val="20000"/>
        </a:spcBef>
        <a:buClr>
          <a:schemeClr val="accent1"/>
        </a:buClr>
        <a:buSzPct val="76000"/>
        <a:buFont typeface="Wingdings 2" panose="05020102010507070707"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anose="05020102010507070707" pitchFamily="18" charset="2"/>
        <a:buChar char=""/>
        <a:defRPr sz="1600" kern="1200" baseline="0">
          <a:solidFill>
            <a:schemeClr val="tx2"/>
          </a:solidFill>
          <a:latin typeface="+mn-lt"/>
          <a:ea typeface="+mn-ea"/>
          <a:cs typeface="+mn-cs"/>
        </a:defRPr>
      </a:lvl5pPr>
      <a:lvl6pPr marL="151765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6pPr>
      <a:lvl7pPr marL="171894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8pPr>
      <a:lvl9pPr marL="212153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2362200"/>
            <a:ext cx="3505199" cy="2048436"/>
          </a:xfrm>
        </p:spPr>
        <p:txBody>
          <a:bodyPr>
            <a:normAutofit fontScale="90000"/>
          </a:bodyPr>
          <a:lstStyle/>
          <a:p>
            <a:r>
              <a:rPr lang="en-US" b="1" dirty="0">
                <a:solidFill>
                  <a:schemeClr val="tx1"/>
                </a:solidFill>
              </a:rPr>
              <a:t>Profile </a:t>
            </a:r>
            <a:br>
              <a:rPr lang="en-US" b="1" dirty="0">
                <a:solidFill>
                  <a:schemeClr val="tx1"/>
                </a:solidFill>
              </a:rPr>
            </a:br>
            <a:r>
              <a:rPr lang="en-US" b="1" dirty="0">
                <a:solidFill>
                  <a:schemeClr val="tx1"/>
                </a:solidFill>
              </a:rPr>
              <a:t>Of </a:t>
            </a:r>
            <a:br>
              <a:rPr lang="en-US" b="1" dirty="0">
                <a:solidFill>
                  <a:schemeClr val="tx1"/>
                </a:solidFill>
              </a:rPr>
            </a:br>
            <a:r>
              <a:rPr lang="en-US" b="1" dirty="0">
                <a:solidFill>
                  <a:schemeClr val="tx1"/>
                </a:solidFill>
              </a:rPr>
              <a:t>ZINMA GROUP INC.</a:t>
            </a:r>
            <a:br>
              <a:rPr lang="en-US" dirty="0"/>
            </a:br>
            <a:endParaRPr lang="en-US" dirty="0"/>
          </a:p>
        </p:txBody>
      </p:sp>
      <p:sp>
        <p:nvSpPr>
          <p:cNvPr id="3" name="Subtitle 2"/>
          <p:cNvSpPr>
            <a:spLocks noGrp="1"/>
          </p:cNvSpPr>
          <p:nvPr>
            <p:ph type="subTitle" idx="1"/>
          </p:nvPr>
        </p:nvSpPr>
        <p:spPr>
          <a:xfrm>
            <a:off x="4733365" y="4421080"/>
            <a:ext cx="3420035" cy="1446320"/>
          </a:xfrm>
        </p:spPr>
        <p:txBody>
          <a:bodyPr/>
          <a:lstStyle/>
          <a:p>
            <a:r>
              <a:rPr lang="en-US" dirty="0"/>
              <a:t>Perry &amp; Camp Johnson Road</a:t>
            </a:r>
            <a:endParaRPr lang="en-US" dirty="0"/>
          </a:p>
          <a:p>
            <a:r>
              <a:rPr lang="en-US" dirty="0"/>
              <a:t>Monrovia, Liberia</a:t>
            </a:r>
            <a:endParaRPr lang="en-US" dirty="0"/>
          </a:p>
          <a:p>
            <a:r>
              <a:rPr lang="en-US" dirty="0"/>
              <a:t>Email:</a:t>
            </a:r>
            <a:endParaRPr lang="en-US" dirty="0"/>
          </a:p>
          <a:p>
            <a:r>
              <a:rPr lang="en-US" dirty="0"/>
              <a:t>Website: </a:t>
            </a:r>
            <a:endParaRPr lang="en-US" dirty="0"/>
          </a:p>
          <a:p>
            <a:endParaRPr lang="en-US" dirty="0"/>
          </a:p>
        </p:txBody>
      </p:sp>
      <p:pic>
        <p:nvPicPr>
          <p:cNvPr id="4" name="Picture 3"/>
          <p:cNvPicPr>
            <a:picLocks noChangeAspect="1"/>
          </p:cNvPicPr>
          <p:nvPr/>
        </p:nvPicPr>
        <p:blipFill>
          <a:blip r:embed="rId1"/>
          <a:stretch>
            <a:fillRect/>
          </a:stretch>
        </p:blipFill>
        <p:spPr>
          <a:xfrm rot="16200000">
            <a:off x="-470535" y="1648460"/>
            <a:ext cx="5915660" cy="34759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a:solidFill>
                  <a:schemeClr val="tx1"/>
                </a:solidFill>
              </a:rPr>
              <a:t>About the Founder</a:t>
            </a:r>
            <a:br>
              <a:rPr lang="en-US" dirty="0"/>
            </a:br>
            <a:endParaRPr lang="en-US" dirty="0"/>
          </a:p>
        </p:txBody>
      </p:sp>
      <p:sp>
        <p:nvSpPr>
          <p:cNvPr id="3" name="Content Placeholder 2"/>
          <p:cNvSpPr>
            <a:spLocks noGrp="1"/>
          </p:cNvSpPr>
          <p:nvPr>
            <p:ph idx="1"/>
          </p:nvPr>
        </p:nvSpPr>
        <p:spPr>
          <a:xfrm>
            <a:off x="685800" y="1295400"/>
            <a:ext cx="7924800" cy="4800600"/>
          </a:xfrm>
        </p:spPr>
        <p:txBody>
          <a:bodyPr>
            <a:normAutofit fontScale="70000" lnSpcReduction="20000"/>
          </a:bodyPr>
          <a:lstStyle/>
          <a:p>
            <a:pPr marL="68580" indent="0" algn="just">
              <a:buNone/>
            </a:pPr>
            <a:r>
              <a:rPr lang="en-US" dirty="0">
                <a:solidFill>
                  <a:schemeClr val="tx1"/>
                </a:solidFill>
              </a:rPr>
              <a:t>From a humble </a:t>
            </a:r>
            <a:r>
              <a:rPr lang="en-US" dirty="0" smtClean="0">
                <a:solidFill>
                  <a:schemeClr val="tx1"/>
                </a:solidFill>
              </a:rPr>
              <a:t>background</a:t>
            </a:r>
            <a:r>
              <a:rPr lang="en-US" dirty="0">
                <a:solidFill>
                  <a:schemeClr val="tx1"/>
                </a:solidFill>
              </a:rPr>
              <a:t>, Abraham </a:t>
            </a:r>
            <a:r>
              <a:rPr lang="en-US" dirty="0" err="1">
                <a:solidFill>
                  <a:schemeClr val="tx1"/>
                </a:solidFill>
              </a:rPr>
              <a:t>Bemah</a:t>
            </a:r>
            <a:r>
              <a:rPr lang="en-US" dirty="0">
                <a:solidFill>
                  <a:schemeClr val="tx1"/>
                </a:solidFill>
              </a:rPr>
              <a:t> today finds himself heading a first-class construction company that is among the top ten Liberian owned construction companies in Liberia. He grew up like impoverished youths in the country. He obtained his education from the Salvation Army School system on the Pipeline Road, Paynesville, Liberia and later to the Booker Washington Institute where he obtained a Diploma in General Construction</a:t>
            </a:r>
            <a:r>
              <a:rPr lang="en-US" dirty="0" smtClean="0">
                <a:solidFill>
                  <a:schemeClr val="tx1"/>
                </a:solidFill>
              </a:rPr>
              <a:t>.</a:t>
            </a:r>
            <a:endParaRPr lang="en-US" dirty="0" smtClean="0">
              <a:solidFill>
                <a:schemeClr val="tx1"/>
              </a:solidFill>
            </a:endParaRPr>
          </a:p>
          <a:p>
            <a:pPr marL="68580" indent="0" algn="just">
              <a:buNone/>
            </a:pPr>
            <a:endParaRPr lang="en-US" dirty="0">
              <a:solidFill>
                <a:schemeClr val="tx1"/>
              </a:solidFill>
            </a:endParaRPr>
          </a:p>
          <a:p>
            <a:pPr marL="68580" indent="0" algn="just">
              <a:buNone/>
            </a:pPr>
            <a:r>
              <a:rPr lang="en-US" dirty="0">
                <a:solidFill>
                  <a:schemeClr val="tx1"/>
                </a:solidFill>
              </a:rPr>
              <a:t>The intensity of the Liberian Civil War forced Abraham to travel to Nigeria where he did casual jobs while residing in Lagos. Upon returning home in 2000, he advanced his education in General Construction and worked at several institutions all the while saving more than 80% of his income to set up ZINMA GROUP INC., a dream he had harbored since his teens. </a:t>
            </a:r>
            <a:endParaRPr lang="en-US" dirty="0" smtClean="0">
              <a:solidFill>
                <a:schemeClr val="tx1"/>
              </a:solidFill>
            </a:endParaRPr>
          </a:p>
          <a:p>
            <a:pPr marL="68580" indent="0" algn="just">
              <a:buNone/>
            </a:pPr>
            <a:endParaRPr lang="en-US" dirty="0">
              <a:solidFill>
                <a:schemeClr val="tx1"/>
              </a:solidFill>
            </a:endParaRPr>
          </a:p>
          <a:p>
            <a:pPr marL="68580" indent="0" algn="just">
              <a:buNone/>
            </a:pPr>
            <a:r>
              <a:rPr lang="en-US" dirty="0">
                <a:solidFill>
                  <a:schemeClr val="tx1"/>
                </a:solidFill>
              </a:rPr>
              <a:t>As CEO of ZINMA GROUP INC. I am proud to be among the Liberians that are doing exploits in this nation by lifting Liberia up on the world market both in infrastructure development and the empowerment of Liberians when it comes to job facilities and by the grace of God we are getting there. </a:t>
            </a:r>
            <a:endParaRPr 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lstStyle/>
          <a:p>
            <a:r>
              <a:rPr lang="en-US" b="1" dirty="0">
                <a:solidFill>
                  <a:schemeClr val="tx1"/>
                </a:solidFill>
              </a:rPr>
              <a:t>What the company does</a:t>
            </a:r>
            <a:endParaRPr lang="en-US" b="1" dirty="0">
              <a:solidFill>
                <a:schemeClr val="tx1"/>
              </a:solidFill>
            </a:endParaRPr>
          </a:p>
        </p:txBody>
      </p:sp>
      <p:sp>
        <p:nvSpPr>
          <p:cNvPr id="3" name="Content Placeholder 2"/>
          <p:cNvSpPr>
            <a:spLocks noGrp="1"/>
          </p:cNvSpPr>
          <p:nvPr>
            <p:ph idx="1"/>
          </p:nvPr>
        </p:nvSpPr>
        <p:spPr/>
        <p:txBody>
          <a:bodyPr>
            <a:normAutofit/>
          </a:bodyPr>
          <a:lstStyle/>
          <a:p>
            <a:pPr marL="68580" indent="0">
              <a:buNone/>
            </a:pPr>
            <a:r>
              <a:rPr lang="en-US" dirty="0" smtClean="0">
                <a:solidFill>
                  <a:schemeClr val="tx1"/>
                </a:solidFill>
              </a:rPr>
              <a:t>ZINMA </a:t>
            </a:r>
            <a:r>
              <a:rPr lang="en-US" dirty="0">
                <a:solidFill>
                  <a:schemeClr val="tx1"/>
                </a:solidFill>
              </a:rPr>
              <a:t>GROUP INC. has effectively positioned herself as a leading construction company and is engaged </a:t>
            </a:r>
            <a:r>
              <a:rPr lang="en-US" dirty="0" smtClean="0">
                <a:solidFill>
                  <a:schemeClr val="tx1"/>
                </a:solidFill>
              </a:rPr>
              <a:t>in: </a:t>
            </a:r>
            <a:r>
              <a:rPr lang="en-US" dirty="0">
                <a:solidFill>
                  <a:schemeClr val="tx1"/>
                </a:solidFill>
              </a:rPr>
              <a:t>General Construction, Renovation, Repairs, Road Construction, Maintenance, Transportation (big and small cars), Garbage Disposal, General Maintenance &amp; other services. </a:t>
            </a:r>
            <a:endParaRPr lang="en-US" dirty="0">
              <a:solidFill>
                <a:schemeClr val="tx1"/>
              </a:solidFill>
            </a:endParaRPr>
          </a:p>
          <a:p>
            <a:r>
              <a:rPr lang="en-US" dirty="0"/>
              <a:t> </a:t>
            </a: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609600"/>
          </a:xfrm>
        </p:spPr>
        <p:txBody>
          <a:bodyPr>
            <a:normAutofit fontScale="90000"/>
          </a:bodyPr>
          <a:lstStyle/>
          <a:p>
            <a:r>
              <a:rPr lang="en-US" b="1" dirty="0" smtClean="0">
                <a:solidFill>
                  <a:schemeClr val="tx1"/>
                </a:solidFill>
              </a:rPr>
              <a:t>STRATEGY</a:t>
            </a:r>
            <a:endParaRPr lang="en-US" b="1" dirty="0">
              <a:solidFill>
                <a:schemeClr val="tx1"/>
              </a:solidFill>
            </a:endParaRPr>
          </a:p>
        </p:txBody>
      </p:sp>
      <p:sp>
        <p:nvSpPr>
          <p:cNvPr id="3" name="Content Placeholder 2"/>
          <p:cNvSpPr>
            <a:spLocks noGrp="1"/>
          </p:cNvSpPr>
          <p:nvPr>
            <p:ph idx="1"/>
          </p:nvPr>
        </p:nvSpPr>
        <p:spPr>
          <a:xfrm>
            <a:off x="1043492" y="1676400"/>
            <a:ext cx="6777317" cy="4156229"/>
          </a:xfrm>
        </p:spPr>
        <p:txBody>
          <a:bodyPr>
            <a:normAutofit fontScale="70000" lnSpcReduction="20000"/>
          </a:bodyPr>
          <a:lstStyle/>
          <a:p>
            <a:pPr marL="68580" indent="0">
              <a:buNone/>
            </a:pPr>
            <a:r>
              <a:rPr lang="en-US" dirty="0">
                <a:solidFill>
                  <a:schemeClr val="tx1"/>
                </a:solidFill>
              </a:rPr>
              <a:t>a. </a:t>
            </a:r>
            <a:r>
              <a:rPr lang="en-US" sz="2800" dirty="0">
                <a:solidFill>
                  <a:schemeClr val="tx1"/>
                </a:solidFill>
              </a:rPr>
              <a:t>Vision Statement</a:t>
            </a:r>
            <a:endParaRPr lang="en-US" sz="2800" dirty="0">
              <a:solidFill>
                <a:schemeClr val="tx1"/>
              </a:solidFill>
            </a:endParaRPr>
          </a:p>
          <a:p>
            <a:pPr marL="68580" indent="0">
              <a:buNone/>
            </a:pPr>
            <a:r>
              <a:rPr lang="en-US" dirty="0">
                <a:solidFill>
                  <a:schemeClr val="tx1"/>
                </a:solidFill>
              </a:rPr>
              <a:t>Making Liberia own business as #1 in our nation and the world.  </a:t>
            </a:r>
            <a:endParaRPr lang="en-US" dirty="0">
              <a:solidFill>
                <a:schemeClr val="tx1"/>
              </a:solidFill>
            </a:endParaRPr>
          </a:p>
          <a:p>
            <a:pPr marL="68580" indent="0">
              <a:buNone/>
            </a:pPr>
            <a:r>
              <a:rPr lang="en-US" dirty="0">
                <a:solidFill>
                  <a:schemeClr val="tx1"/>
                </a:solidFill>
              </a:rPr>
              <a:t> </a:t>
            </a:r>
            <a:endParaRPr lang="en-US" dirty="0">
              <a:solidFill>
                <a:schemeClr val="tx1"/>
              </a:solidFill>
            </a:endParaRPr>
          </a:p>
          <a:p>
            <a:pPr marL="68580" indent="0">
              <a:buNone/>
            </a:pPr>
            <a:r>
              <a:rPr lang="en-US" dirty="0">
                <a:solidFill>
                  <a:schemeClr val="tx1"/>
                </a:solidFill>
              </a:rPr>
              <a:t>b. </a:t>
            </a:r>
            <a:r>
              <a:rPr lang="en-US" sz="2800" dirty="0">
                <a:solidFill>
                  <a:schemeClr val="tx1"/>
                </a:solidFill>
              </a:rPr>
              <a:t>Mission Statement</a:t>
            </a:r>
            <a:endParaRPr lang="en-US" sz="2800" dirty="0">
              <a:solidFill>
                <a:schemeClr val="tx1"/>
              </a:solidFill>
            </a:endParaRPr>
          </a:p>
          <a:p>
            <a:pPr marL="68580" indent="0">
              <a:buNone/>
            </a:pPr>
            <a:r>
              <a:rPr lang="en-US" dirty="0">
                <a:solidFill>
                  <a:schemeClr val="tx1"/>
                </a:solidFill>
              </a:rPr>
              <a:t>Putting our hands and minds to work </a:t>
            </a:r>
            <a:endParaRPr lang="en-US" dirty="0" smtClean="0">
              <a:solidFill>
                <a:schemeClr val="tx1"/>
              </a:solidFill>
            </a:endParaRPr>
          </a:p>
          <a:p>
            <a:pPr marL="68580" indent="0">
              <a:buNone/>
            </a:pPr>
            <a:endParaRPr lang="en-US" dirty="0" smtClean="0">
              <a:solidFill>
                <a:schemeClr val="tx1"/>
              </a:solidFill>
            </a:endParaRPr>
          </a:p>
          <a:p>
            <a:pPr marL="68580" indent="0">
              <a:buNone/>
            </a:pPr>
            <a:r>
              <a:rPr lang="en-US" dirty="0">
                <a:solidFill>
                  <a:schemeClr val="tx1"/>
                </a:solidFill>
              </a:rPr>
              <a:t>c</a:t>
            </a:r>
            <a:r>
              <a:rPr lang="en-US" dirty="0" smtClean="0">
                <a:solidFill>
                  <a:schemeClr val="tx1"/>
                </a:solidFill>
              </a:rPr>
              <a:t>. </a:t>
            </a:r>
            <a:r>
              <a:rPr lang="en-US" sz="2900" dirty="0">
                <a:solidFill>
                  <a:schemeClr val="tx1"/>
                </a:solidFill>
              </a:rPr>
              <a:t>Business goals &amp; </a:t>
            </a:r>
            <a:r>
              <a:rPr lang="en-US" sz="2900" dirty="0" smtClean="0">
                <a:solidFill>
                  <a:schemeClr val="tx1"/>
                </a:solidFill>
              </a:rPr>
              <a:t>objectives</a:t>
            </a:r>
            <a:endParaRPr lang="en-US" sz="2900" dirty="0">
              <a:solidFill>
                <a:schemeClr val="tx1"/>
              </a:solidFill>
            </a:endParaRPr>
          </a:p>
          <a:p>
            <a:pPr marL="68580" indent="0">
              <a:buNone/>
            </a:pPr>
            <a:r>
              <a:rPr lang="en-US" dirty="0">
                <a:solidFill>
                  <a:schemeClr val="tx1"/>
                </a:solidFill>
              </a:rPr>
              <a:t>To help develop Liberia in a standard way as compared to other western countries around the world  when it comes to infrastructure development. </a:t>
            </a:r>
            <a:endParaRPr lang="en-US" dirty="0">
              <a:solidFill>
                <a:schemeClr val="tx1"/>
              </a:solidFill>
            </a:endParaRPr>
          </a:p>
          <a:p>
            <a:pPr marL="68580" indent="0">
              <a:buNone/>
            </a:pPr>
            <a:endParaRPr lang="en-US" dirty="0">
              <a:solidFill>
                <a:schemeClr val="tx1"/>
              </a:solidFill>
            </a:endParaRPr>
          </a:p>
          <a:p>
            <a:pPr marL="68580" indent="0">
              <a:buNone/>
            </a:pPr>
            <a:r>
              <a:rPr lang="en-US" dirty="0">
                <a:solidFill>
                  <a:schemeClr val="tx1"/>
                </a:solidFill>
              </a:rPr>
              <a:t>d</a:t>
            </a:r>
            <a:r>
              <a:rPr lang="en-US" dirty="0" smtClean="0">
                <a:solidFill>
                  <a:schemeClr val="tx1"/>
                </a:solidFill>
              </a:rPr>
              <a:t>. </a:t>
            </a:r>
            <a:r>
              <a:rPr lang="en-US" sz="2900" dirty="0">
                <a:solidFill>
                  <a:schemeClr val="tx1"/>
                </a:solidFill>
              </a:rPr>
              <a:t>Business Strategy</a:t>
            </a:r>
            <a:endParaRPr lang="en-US" sz="2900" dirty="0">
              <a:solidFill>
                <a:schemeClr val="tx1"/>
              </a:solidFill>
            </a:endParaRPr>
          </a:p>
          <a:p>
            <a:pPr marL="68580" indent="0">
              <a:buNone/>
            </a:pPr>
            <a:r>
              <a:rPr lang="en-US" dirty="0" smtClean="0">
                <a:solidFill>
                  <a:schemeClr val="tx1"/>
                </a:solidFill>
              </a:rPr>
              <a:t>Media </a:t>
            </a:r>
            <a:r>
              <a:rPr lang="en-US" dirty="0">
                <a:solidFill>
                  <a:schemeClr val="tx1"/>
                </a:solidFill>
              </a:rPr>
              <a:t>publicity, flyers,  business networking and advertising.</a:t>
            </a:r>
            <a:endParaRPr lang="en-US" dirty="0">
              <a:solidFill>
                <a:schemeClr val="tx1"/>
              </a:solidFill>
            </a:endParaRPr>
          </a:p>
          <a:p>
            <a:pPr marL="68580" indent="0">
              <a:buNone/>
            </a:pPr>
            <a:endParaRPr lang="en-US" dirty="0"/>
          </a:p>
          <a:p>
            <a:endParaRPr lang="en-US" dirty="0"/>
          </a:p>
          <a:p>
            <a:pPr marL="68580" indent="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lstStyle/>
          <a:p>
            <a:pPr algn="ctr"/>
            <a:r>
              <a:rPr lang="en-US" b="1" dirty="0" smtClean="0">
                <a:solidFill>
                  <a:schemeClr val="tx1"/>
                </a:solidFill>
              </a:rPr>
              <a:t>VALUES</a:t>
            </a:r>
            <a:endParaRPr lang="en-US" b="1" dirty="0">
              <a:solidFill>
                <a:schemeClr val="tx1"/>
              </a:solidFill>
            </a:endParaRPr>
          </a:p>
        </p:txBody>
      </p:sp>
      <p:sp>
        <p:nvSpPr>
          <p:cNvPr id="3" name="Content Placeholder 2"/>
          <p:cNvSpPr>
            <a:spLocks noGrp="1"/>
          </p:cNvSpPr>
          <p:nvPr>
            <p:ph idx="1"/>
          </p:nvPr>
        </p:nvSpPr>
        <p:spPr>
          <a:xfrm>
            <a:off x="1043492" y="1828800"/>
            <a:ext cx="7109908" cy="4267200"/>
          </a:xfrm>
        </p:spPr>
        <p:txBody>
          <a:bodyPr>
            <a:normAutofit/>
          </a:bodyPr>
          <a:lstStyle/>
          <a:p>
            <a:pPr marL="68580" indent="0">
              <a:buNone/>
            </a:pPr>
            <a:r>
              <a:rPr lang="en-US" dirty="0">
                <a:solidFill>
                  <a:schemeClr val="tx1"/>
                </a:solidFill>
              </a:rPr>
              <a:t>Wherever in the world it operates, ZINMA GROUP INC strives to live by its core values of:</a:t>
            </a:r>
            <a:endParaRPr lang="en-US" dirty="0">
              <a:solidFill>
                <a:schemeClr val="tx1"/>
              </a:solidFill>
            </a:endParaRPr>
          </a:p>
          <a:p>
            <a:pPr lvl="0"/>
            <a:r>
              <a:rPr lang="en-US" dirty="0">
                <a:solidFill>
                  <a:schemeClr val="tx1"/>
                </a:solidFill>
              </a:rPr>
              <a:t>People</a:t>
            </a:r>
            <a:endParaRPr lang="en-US" dirty="0">
              <a:solidFill>
                <a:schemeClr val="tx1"/>
              </a:solidFill>
            </a:endParaRPr>
          </a:p>
          <a:p>
            <a:pPr lvl="0"/>
            <a:r>
              <a:rPr lang="en-US" dirty="0">
                <a:solidFill>
                  <a:schemeClr val="tx1"/>
                </a:solidFill>
              </a:rPr>
              <a:t>Excellence</a:t>
            </a:r>
            <a:endParaRPr lang="en-US" dirty="0">
              <a:solidFill>
                <a:schemeClr val="tx1"/>
              </a:solidFill>
            </a:endParaRPr>
          </a:p>
          <a:p>
            <a:pPr lvl="0"/>
            <a:r>
              <a:rPr lang="en-US" dirty="0">
                <a:solidFill>
                  <a:schemeClr val="tx1"/>
                </a:solidFill>
              </a:rPr>
              <a:t>Transformation</a:t>
            </a:r>
            <a:endParaRPr lang="en-US" dirty="0">
              <a:solidFill>
                <a:schemeClr val="tx1"/>
              </a:solidFill>
            </a:endParaRPr>
          </a:p>
          <a:p>
            <a:pPr lvl="0"/>
            <a:r>
              <a:rPr lang="en-US" dirty="0">
                <a:solidFill>
                  <a:schemeClr val="tx1"/>
                </a:solidFill>
              </a:rPr>
              <a:t>Customer Focus</a:t>
            </a:r>
            <a:endParaRPr lang="en-US" dirty="0">
              <a:solidFill>
                <a:schemeClr val="tx1"/>
              </a:solidFill>
            </a:endParaRPr>
          </a:p>
          <a:p>
            <a:pPr lvl="0"/>
            <a:r>
              <a:rPr lang="en-US" dirty="0">
                <a:solidFill>
                  <a:schemeClr val="tx1"/>
                </a:solidFill>
              </a:rPr>
              <a:t>Innovation</a:t>
            </a:r>
            <a:endParaRPr lang="en-US" dirty="0">
              <a:solidFill>
                <a:schemeClr val="tx1"/>
              </a:solidFill>
            </a:endParaRPr>
          </a:p>
          <a:p>
            <a:pPr lvl="0"/>
            <a:r>
              <a:rPr lang="en-US" dirty="0">
                <a:solidFill>
                  <a:schemeClr val="tx1"/>
                </a:solidFill>
              </a:rPr>
              <a:t>Integrity and </a:t>
            </a:r>
            <a:endParaRPr lang="en-US" dirty="0">
              <a:solidFill>
                <a:schemeClr val="tx1"/>
              </a:solidFill>
            </a:endParaRPr>
          </a:p>
          <a:p>
            <a:pPr lvl="0"/>
            <a:r>
              <a:rPr lang="en-US" dirty="0">
                <a:solidFill>
                  <a:schemeClr val="tx1"/>
                </a:solidFill>
              </a:rPr>
              <a:t>Performance </a:t>
            </a:r>
            <a:endParaRPr lang="en-US" dirty="0">
              <a:solidFill>
                <a:schemeClr val="tx1"/>
              </a:solidFill>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219200"/>
            <a:ext cx="7024744" cy="801136"/>
          </a:xfrm>
        </p:spPr>
        <p:txBody>
          <a:bodyPr>
            <a:normAutofit fontScale="90000"/>
          </a:bodyPr>
          <a:lstStyle/>
          <a:p>
            <a:r>
              <a:rPr lang="en-US" b="1" dirty="0">
                <a:solidFill>
                  <a:schemeClr val="tx1"/>
                </a:solidFill>
              </a:rPr>
              <a:t>Current Customers &amp; Projects Completed</a:t>
            </a:r>
            <a:br>
              <a:rPr lang="en-US" dirty="0"/>
            </a:br>
            <a:endParaRPr lang="en-US" dirty="0"/>
          </a:p>
        </p:txBody>
      </p:sp>
      <p:graphicFrame>
        <p:nvGraphicFramePr>
          <p:cNvPr id="4" name="Content Placeholder 3"/>
          <p:cNvGraphicFramePr>
            <a:graphicFrameLocks noGrp="1"/>
          </p:cNvGraphicFramePr>
          <p:nvPr>
            <p:ph idx="1"/>
          </p:nvPr>
        </p:nvGraphicFramePr>
        <p:xfrm>
          <a:off x="990600" y="1600200"/>
          <a:ext cx="7162801" cy="4296664"/>
        </p:xfrm>
        <a:graphic>
          <a:graphicData uri="http://schemas.openxmlformats.org/drawingml/2006/table">
            <a:tbl>
              <a:tblPr firstRow="1" bandRow="1">
                <a:tableStyleId>{7DF18680-E054-41AD-8BC1-D1AEF772440D}</a:tableStyleId>
              </a:tblPr>
              <a:tblGrid>
                <a:gridCol w="1831909"/>
                <a:gridCol w="1776964"/>
                <a:gridCol w="1776964"/>
                <a:gridCol w="1776964"/>
              </a:tblGrid>
              <a:tr h="370840">
                <a:tc>
                  <a:txBody>
                    <a:bodyPr/>
                    <a:lstStyle/>
                    <a:p>
                      <a:pPr marL="0" marR="0">
                        <a:lnSpc>
                          <a:spcPct val="115000"/>
                        </a:lnSpc>
                        <a:spcBef>
                          <a:spcPts val="0"/>
                        </a:spcBef>
                        <a:spcAft>
                          <a:spcPts val="0"/>
                        </a:spcAft>
                      </a:pPr>
                      <a:r>
                        <a:rPr lang="en-US" sz="1400" b="1" dirty="0">
                          <a:effectLst/>
                          <a:latin typeface="Calibri" panose="020F0502020204030204"/>
                          <a:ea typeface="Calibri" panose="020F0502020204030204"/>
                          <a:cs typeface="Times New Roman" panose="02020603050405020304"/>
                        </a:rPr>
                        <a:t>NAMES</a:t>
                      </a:r>
                      <a:endParaRPr lang="en-US" sz="1100" dirty="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PROJECTS</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COMMENTS</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dirty="0">
                          <a:effectLst/>
                          <a:latin typeface="Calibri" panose="020F0502020204030204"/>
                          <a:ea typeface="Calibri" panose="020F0502020204030204"/>
                          <a:cs typeface="Times New Roman" panose="02020603050405020304"/>
                        </a:rPr>
                        <a:t>COST</a:t>
                      </a:r>
                      <a:endParaRPr lang="en-US" sz="1100" dirty="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MCC (Monrovia City Corporation)</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Laying of tiles on the walls and pillars of MCC main building</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Completed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$9,000 March- April 2016</a:t>
                      </a:r>
                      <a:endParaRPr lang="en-US" sz="14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MCC (Monrovia City Corporation)</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Changing of ten damaged square bar windows at MCC</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Completed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$4,000 April 2016</a:t>
                      </a:r>
                      <a:endParaRPr lang="en-US" sz="14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FDA (Food and Drugs Agency)</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Painting and installation of two air conditioners</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Completed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dirty="0">
                          <a:effectLst/>
                          <a:latin typeface="Calibri" panose="020F0502020204030204"/>
                          <a:ea typeface="Calibri" panose="020F0502020204030204"/>
                          <a:cs typeface="Times New Roman" panose="02020603050405020304"/>
                        </a:rPr>
                        <a:t>$900 June 2016</a:t>
                      </a:r>
                      <a:endParaRPr lang="en-US" sz="1400" dirty="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FDA (Food and Drugs Agency)</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Welding the leakage of two containers</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$500 April 2016</a:t>
                      </a:r>
                      <a:endParaRPr lang="en-US" sz="14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Remedy Movement International</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Construction of a multi-purpose building</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Completed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$1,200,000 February – July 2016</a:t>
                      </a:r>
                      <a:endParaRPr lang="en-US" sz="14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Remedy Movement International</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Construction of a 28 apartment building</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a:effectLst/>
                          <a:latin typeface="Calibri" panose="020F0502020204030204"/>
                          <a:ea typeface="Calibri" panose="020F0502020204030204"/>
                          <a:cs typeface="Times New Roman" panose="02020603050405020304"/>
                        </a:rPr>
                        <a:t>Completed</a:t>
                      </a:r>
                      <a:endParaRPr lang="en-US" sz="14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dirty="0">
                          <a:effectLst/>
                          <a:latin typeface="Calibri" panose="020F0502020204030204"/>
                          <a:ea typeface="Calibri" panose="020F0502020204030204"/>
                          <a:cs typeface="Times New Roman" panose="02020603050405020304"/>
                        </a:rPr>
                        <a:t>$1,500,000 November 2016- present </a:t>
                      </a:r>
                      <a:endParaRPr lang="en-US" sz="1400" dirty="0">
                        <a:effectLst/>
                        <a:latin typeface="Calibri" panose="020F0502020204030204"/>
                        <a:ea typeface="Calibri" panose="020F0502020204030204"/>
                        <a:cs typeface="Times New Roman" panose="02020603050405020304"/>
                      </a:endParaRPr>
                    </a:p>
                  </a:txBody>
                  <a:tcPr marL="68580" marR="68580" marT="0" marB="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024744" cy="914400"/>
          </a:xfrm>
        </p:spPr>
        <p:txBody>
          <a:bodyPr/>
          <a:lstStyle/>
          <a:p>
            <a:r>
              <a:rPr lang="en-US" b="1" dirty="0">
                <a:solidFill>
                  <a:schemeClr val="tx1"/>
                </a:solidFill>
              </a:rPr>
              <a:t>Machinery or Equipment</a:t>
            </a:r>
            <a:endParaRPr lang="en-US" b="1" dirty="0">
              <a:solidFill>
                <a:schemeClr val="tx1"/>
              </a:solidFill>
            </a:endParaRPr>
          </a:p>
        </p:txBody>
      </p:sp>
      <p:graphicFrame>
        <p:nvGraphicFramePr>
          <p:cNvPr id="4" name="Content Placeholder 3"/>
          <p:cNvGraphicFramePr>
            <a:graphicFrameLocks noGrp="1"/>
          </p:cNvGraphicFramePr>
          <p:nvPr>
            <p:ph idx="1"/>
          </p:nvPr>
        </p:nvGraphicFramePr>
        <p:xfrm>
          <a:off x="990600" y="1981200"/>
          <a:ext cx="6777036" cy="3636772"/>
        </p:xfrm>
        <a:graphic>
          <a:graphicData uri="http://schemas.openxmlformats.org/drawingml/2006/table">
            <a:tbl>
              <a:tblPr firstRow="1" bandRow="1">
                <a:tableStyleId>{7DF18680-E054-41AD-8BC1-D1AEF772440D}</a:tableStyleId>
              </a:tblPr>
              <a:tblGrid>
                <a:gridCol w="1694259"/>
                <a:gridCol w="1694259"/>
                <a:gridCol w="1694259"/>
                <a:gridCol w="1694259"/>
              </a:tblGrid>
              <a:tr h="370840">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NAME</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 OF EQUIPMENT</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OWNED/RENT</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dirty="0">
                          <a:effectLst/>
                          <a:latin typeface="Calibri" panose="020F0502020204030204"/>
                          <a:ea typeface="Calibri" panose="020F0502020204030204"/>
                          <a:cs typeface="Times New Roman" panose="02020603050405020304"/>
                        </a:rPr>
                        <a:t>COMMENTS</a:t>
                      </a:r>
                      <a:endParaRPr lang="en-US" sz="1100" dirty="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Mercedes truck, ten tires</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1</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Owned</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Good working condition</a:t>
                      </a:r>
                      <a:endParaRPr lang="en-US" sz="16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Caterpillar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1</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Rent</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Good working condition</a:t>
                      </a:r>
                      <a:endParaRPr lang="en-US" sz="16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Cars</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3</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Owned</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Good working condition</a:t>
                      </a:r>
                      <a:endParaRPr lang="en-US" sz="16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Excavator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1</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Rent</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Good working condition</a:t>
                      </a:r>
                      <a:endParaRPr lang="en-US" sz="16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Bulldozer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1</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Rent</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Good working condition</a:t>
                      </a:r>
                      <a:endParaRPr lang="en-US" sz="1600">
                        <a:effectLst/>
                        <a:latin typeface="Calibri" panose="020F0502020204030204"/>
                        <a:ea typeface="Calibri" panose="020F0502020204030204"/>
                        <a:cs typeface="Times New Roman" panose="02020603050405020304"/>
                      </a:endParaRPr>
                    </a:p>
                  </a:txBody>
                  <a:tcPr marL="68580" marR="68580" marT="0" marB="0"/>
                </a:tc>
              </a:tr>
              <a:tr h="370840">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Concrete mixer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1</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Owned</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dirty="0">
                          <a:effectLst/>
                          <a:latin typeface="Calibri" panose="020F0502020204030204"/>
                          <a:ea typeface="Calibri" panose="020F0502020204030204"/>
                          <a:cs typeface="Times New Roman" panose="02020603050405020304"/>
                        </a:rPr>
                        <a:t>Good working condition</a:t>
                      </a:r>
                      <a:endParaRPr lang="en-US" sz="1600" dirty="0">
                        <a:effectLst/>
                        <a:latin typeface="Calibri" panose="020F0502020204030204"/>
                        <a:ea typeface="Calibri" panose="020F0502020204030204"/>
                        <a:cs typeface="Times New Roman" panose="02020603050405020304"/>
                      </a:endParaRPr>
                    </a:p>
                  </a:txBody>
                  <a:tcPr marL="68580" marR="68580" marT="0" marB="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77336"/>
          </a:xfrm>
        </p:spPr>
        <p:txBody>
          <a:bodyPr>
            <a:normAutofit fontScale="90000"/>
          </a:bodyPr>
          <a:lstStyle/>
          <a:p>
            <a:r>
              <a:rPr lang="en-US" b="1" dirty="0">
                <a:solidFill>
                  <a:schemeClr val="tx1"/>
                </a:solidFill>
              </a:rPr>
              <a:t>Office and Administration</a:t>
            </a:r>
            <a:br>
              <a:rPr lang="en-US" dirty="0"/>
            </a:br>
            <a:endParaRPr lang="en-US" dirty="0"/>
          </a:p>
        </p:txBody>
      </p:sp>
      <p:graphicFrame>
        <p:nvGraphicFramePr>
          <p:cNvPr id="4" name="Content Placeholder 3"/>
          <p:cNvGraphicFramePr>
            <a:graphicFrameLocks noGrp="1"/>
          </p:cNvGraphicFramePr>
          <p:nvPr>
            <p:ph idx="1"/>
          </p:nvPr>
        </p:nvGraphicFramePr>
        <p:xfrm>
          <a:off x="1042988" y="1676400"/>
          <a:ext cx="7110411" cy="2895600"/>
        </p:xfrm>
        <a:graphic>
          <a:graphicData uri="http://schemas.openxmlformats.org/drawingml/2006/table">
            <a:tbl>
              <a:tblPr firstRow="1" bandRow="1">
                <a:tableStyleId>{7DF18680-E054-41AD-8BC1-D1AEF772440D}</a:tableStyleId>
              </a:tblPr>
              <a:tblGrid>
                <a:gridCol w="2370137"/>
                <a:gridCol w="2370137"/>
                <a:gridCol w="2370137"/>
              </a:tblGrid>
              <a:tr h="417497">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NAME</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a:effectLst/>
                          <a:latin typeface="Calibri" panose="020F0502020204030204"/>
                          <a:ea typeface="Calibri" panose="020F0502020204030204"/>
                          <a:cs typeface="Times New Roman" panose="02020603050405020304"/>
                        </a:rPr>
                        <a:t>POSITION</a:t>
                      </a:r>
                      <a:endParaRPr lang="en-US" sz="11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400" b="1" dirty="0">
                          <a:effectLst/>
                          <a:latin typeface="Calibri" panose="020F0502020204030204"/>
                          <a:ea typeface="Calibri" panose="020F0502020204030204"/>
                          <a:cs typeface="Times New Roman" panose="02020603050405020304"/>
                        </a:rPr>
                        <a:t>CONTACT </a:t>
                      </a:r>
                      <a:endParaRPr lang="en-US" sz="1100" dirty="0">
                        <a:effectLst/>
                        <a:latin typeface="Calibri" panose="020F0502020204030204"/>
                        <a:ea typeface="Calibri" panose="020F0502020204030204"/>
                        <a:cs typeface="Times New Roman" panose="02020603050405020304"/>
                      </a:endParaRPr>
                    </a:p>
                  </a:txBody>
                  <a:tcPr marL="68580" marR="68580" marT="0" marB="0"/>
                </a:tc>
              </a:tr>
              <a:tr h="612806">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Abraham Bemah</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Chief Executive Officer (CEO0</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0886949896/0770949896</a:t>
                      </a:r>
                      <a:endParaRPr lang="en-US" sz="1600">
                        <a:effectLst/>
                        <a:latin typeface="Calibri" panose="020F0502020204030204"/>
                        <a:ea typeface="Calibri" panose="020F0502020204030204"/>
                        <a:cs typeface="Times New Roman" panose="02020603050405020304"/>
                      </a:endParaRPr>
                    </a:p>
                  </a:txBody>
                  <a:tcPr marL="68580" marR="68580" marT="0" marB="0"/>
                </a:tc>
              </a:tr>
              <a:tr h="417497">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David Wiles</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Operation Manager (OM)</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0886279869</a:t>
                      </a:r>
                      <a:endParaRPr lang="en-US" sz="1600">
                        <a:effectLst/>
                        <a:latin typeface="Calibri" panose="020F0502020204030204"/>
                        <a:ea typeface="Calibri" panose="020F0502020204030204"/>
                        <a:cs typeface="Times New Roman" panose="02020603050405020304"/>
                      </a:endParaRPr>
                    </a:p>
                  </a:txBody>
                  <a:tcPr marL="68580" marR="68580" marT="0" marB="0"/>
                </a:tc>
              </a:tr>
              <a:tr h="612806">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Emmanuel Johnson</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Chief Engineer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0886723816/0775570279</a:t>
                      </a:r>
                      <a:endParaRPr lang="en-US" sz="1600">
                        <a:effectLst/>
                        <a:latin typeface="Calibri" panose="020F0502020204030204"/>
                        <a:ea typeface="Calibri" panose="020F0502020204030204"/>
                        <a:cs typeface="Times New Roman" panose="02020603050405020304"/>
                      </a:endParaRPr>
                    </a:p>
                  </a:txBody>
                  <a:tcPr marL="68580" marR="68580" marT="0" marB="0"/>
                </a:tc>
              </a:tr>
              <a:tr h="417497">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George Thomas</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Engineer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0775579639</a:t>
                      </a:r>
                      <a:endParaRPr lang="en-US" sz="1600">
                        <a:effectLst/>
                        <a:latin typeface="Calibri" panose="020F0502020204030204"/>
                        <a:ea typeface="Calibri" panose="020F0502020204030204"/>
                        <a:cs typeface="Times New Roman" panose="02020603050405020304"/>
                      </a:endParaRPr>
                    </a:p>
                  </a:txBody>
                  <a:tcPr marL="68580" marR="68580" marT="0" marB="0"/>
                </a:tc>
              </a:tr>
              <a:tr h="417497">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Magdaline Doegoliah</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a:effectLst/>
                          <a:latin typeface="Calibri" panose="020F0502020204030204"/>
                          <a:ea typeface="Calibri" panose="020F0502020204030204"/>
                          <a:cs typeface="Times New Roman" panose="02020603050405020304"/>
                        </a:rPr>
                        <a:t>Financial Manager</a:t>
                      </a:r>
                      <a:endParaRPr lang="en-US" sz="1600">
                        <a:effectLst/>
                        <a:latin typeface="Calibri" panose="020F0502020204030204"/>
                        <a:ea typeface="Calibri" panose="020F0502020204030204"/>
                        <a:cs typeface="Times New Roman" panose="02020603050405020304"/>
                      </a:endParaRPr>
                    </a:p>
                  </a:txBody>
                  <a:tcPr marL="68580" marR="68580" marT="0" marB="0"/>
                </a:tc>
                <a:tc>
                  <a:txBody>
                    <a:bodyPr/>
                    <a:lstStyle/>
                    <a:p>
                      <a:pPr marL="0" marR="0">
                        <a:lnSpc>
                          <a:spcPct val="115000"/>
                        </a:lnSpc>
                        <a:spcBef>
                          <a:spcPts val="0"/>
                        </a:spcBef>
                        <a:spcAft>
                          <a:spcPts val="0"/>
                        </a:spcAft>
                      </a:pPr>
                      <a:r>
                        <a:rPr lang="en-US" sz="1600" dirty="0">
                          <a:effectLst/>
                          <a:latin typeface="Calibri" panose="020F0502020204030204"/>
                          <a:ea typeface="Calibri" panose="020F0502020204030204"/>
                          <a:cs typeface="Times New Roman" panose="02020603050405020304"/>
                        </a:rPr>
                        <a:t>0880790031</a:t>
                      </a:r>
                      <a:endParaRPr lang="en-US" sz="1600" dirty="0">
                        <a:effectLst/>
                        <a:latin typeface="Calibri" panose="020F0502020204030204"/>
                        <a:ea typeface="Calibri" panose="020F0502020204030204"/>
                        <a:cs typeface="Times New Roman" panose="02020603050405020304"/>
                      </a:endParaRPr>
                    </a:p>
                  </a:txBody>
                  <a:tcPr marL="68580" marR="68580" marT="0" marB="0"/>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0</TotalTime>
  <Words>3339</Words>
  <Application>WPS Presentation</Application>
  <PresentationFormat>On-screen Show (4:3)</PresentationFormat>
  <Paragraphs>205</Paragraphs>
  <Slides>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8</vt:i4>
      </vt:variant>
    </vt:vector>
  </HeadingPairs>
  <TitlesOfParts>
    <vt:vector size="18" baseType="lpstr">
      <vt:lpstr>Arial</vt:lpstr>
      <vt:lpstr>SimSun</vt:lpstr>
      <vt:lpstr>Wingdings</vt:lpstr>
      <vt:lpstr>Wingdings 2</vt:lpstr>
      <vt:lpstr>Calibri</vt:lpstr>
      <vt:lpstr>Times New Roman</vt:lpstr>
      <vt:lpstr>Century Gothic</vt:lpstr>
      <vt:lpstr>Microsoft YaHei</vt:lpstr>
      <vt:lpstr>Calibri</vt:lpstr>
      <vt:lpstr>Austin</vt:lpstr>
      <vt:lpstr>Profile  Of  ZINMA GROUP INC. </vt:lpstr>
      <vt:lpstr>About the Founder </vt:lpstr>
      <vt:lpstr>What the company does</vt:lpstr>
      <vt:lpstr>STRATEGY</vt:lpstr>
      <vt:lpstr>VALUES</vt:lpstr>
      <vt:lpstr>Current Customers &amp; Projects Completed </vt:lpstr>
      <vt:lpstr>Machinery or Equipment</vt:lpstr>
      <vt:lpstr>Office and Administration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Profile  Of  ZINMA GROUP INC.</dc:title>
  <dc:creator>Alexandra</dc:creator>
  <cp:lastModifiedBy>Alexandra</cp:lastModifiedBy>
  <cp:revision>4</cp:revision>
  <dcterms:created xsi:type="dcterms:W3CDTF">2017-06-27T14:50:00Z</dcterms:created>
  <dcterms:modified xsi:type="dcterms:W3CDTF">2017-07-05T22:06:16Z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1033-10.2.0.5811</vt:lpwstr>
  </property>
</Properties>
</file>